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ooper Hewitt" charset="1" panose="00000000000000000000"/>
      <p:regular r:id="rId21"/>
    </p:embeddedFont>
    <p:embeddedFont>
      <p:font typeface="Cooper Hewitt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73370" y="1028700"/>
            <a:ext cx="4385930" cy="4114800"/>
          </a:xfrm>
          <a:custGeom>
            <a:avLst/>
            <a:gdLst/>
            <a:ahLst/>
            <a:cxnLst/>
            <a:rect r="r" b="b" t="t" l="l"/>
            <a:pathLst>
              <a:path h="4114800" w="4385930">
                <a:moveTo>
                  <a:pt x="0" y="0"/>
                </a:moveTo>
                <a:lnTo>
                  <a:pt x="4385930" y="0"/>
                </a:lnTo>
                <a:lnTo>
                  <a:pt x="43859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0590" y="3484752"/>
            <a:ext cx="10746821" cy="239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67"/>
              </a:lnSpc>
              <a:spcBef>
                <a:spcPct val="0"/>
              </a:spcBef>
            </a:pPr>
            <a:r>
              <a:rPr lang="en-US" sz="11976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BARCODE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028700" y="1028700"/>
            <a:ext cx="4385930" cy="4114800"/>
          </a:xfrm>
          <a:custGeom>
            <a:avLst/>
            <a:gdLst/>
            <a:ahLst/>
            <a:cxnLst/>
            <a:rect r="r" b="b" t="t" l="l"/>
            <a:pathLst>
              <a:path h="4114800" w="4385930">
                <a:moveTo>
                  <a:pt x="4385930" y="0"/>
                </a:moveTo>
                <a:lnTo>
                  <a:pt x="0" y="0"/>
                </a:lnTo>
                <a:lnTo>
                  <a:pt x="0" y="4114800"/>
                </a:lnTo>
                <a:lnTo>
                  <a:pt x="4385930" y="4114800"/>
                </a:lnTo>
                <a:lnTo>
                  <a:pt x="43859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383525" y="8852337"/>
            <a:ext cx="5875775" cy="405963"/>
          </a:xfrm>
          <a:custGeom>
            <a:avLst/>
            <a:gdLst/>
            <a:ahLst/>
            <a:cxnLst/>
            <a:rect r="r" b="b" t="t" l="l"/>
            <a:pathLst>
              <a:path h="405963" w="5875775">
                <a:moveTo>
                  <a:pt x="0" y="0"/>
                </a:moveTo>
                <a:lnTo>
                  <a:pt x="5875775" y="0"/>
                </a:lnTo>
                <a:lnTo>
                  <a:pt x="5875775" y="405963"/>
                </a:lnTo>
                <a:lnTo>
                  <a:pt x="0" y="405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800000">
            <a:off x="1028700" y="8852337"/>
            <a:ext cx="5875775" cy="405963"/>
          </a:xfrm>
          <a:custGeom>
            <a:avLst/>
            <a:gdLst/>
            <a:ahLst/>
            <a:cxnLst/>
            <a:rect r="r" b="b" t="t" l="l"/>
            <a:pathLst>
              <a:path h="405963" w="5875775">
                <a:moveTo>
                  <a:pt x="5875775" y="0"/>
                </a:moveTo>
                <a:lnTo>
                  <a:pt x="0" y="0"/>
                </a:lnTo>
                <a:lnTo>
                  <a:pt x="0" y="405963"/>
                </a:lnTo>
                <a:lnTo>
                  <a:pt x="5875775" y="405963"/>
                </a:lnTo>
                <a:lnTo>
                  <a:pt x="58757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73366"/>
            <a:ext cx="841386" cy="849105"/>
          </a:xfrm>
          <a:custGeom>
            <a:avLst/>
            <a:gdLst/>
            <a:ahLst/>
            <a:cxnLst/>
            <a:rect r="r" b="b" t="t" l="l"/>
            <a:pathLst>
              <a:path h="849105" w="841386">
                <a:moveTo>
                  <a:pt x="0" y="0"/>
                </a:moveTo>
                <a:lnTo>
                  <a:pt x="841386" y="0"/>
                </a:lnTo>
                <a:lnTo>
                  <a:pt x="841386" y="849105"/>
                </a:lnTo>
                <a:lnTo>
                  <a:pt x="0" y="84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17914" y="6573366"/>
            <a:ext cx="841386" cy="849105"/>
          </a:xfrm>
          <a:custGeom>
            <a:avLst/>
            <a:gdLst/>
            <a:ahLst/>
            <a:cxnLst/>
            <a:rect r="r" b="b" t="t" l="l"/>
            <a:pathLst>
              <a:path h="849105" w="841386">
                <a:moveTo>
                  <a:pt x="0" y="0"/>
                </a:moveTo>
                <a:lnTo>
                  <a:pt x="841386" y="0"/>
                </a:lnTo>
                <a:lnTo>
                  <a:pt x="841386" y="849105"/>
                </a:lnTo>
                <a:lnTo>
                  <a:pt x="0" y="84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40455" y="5564842"/>
            <a:ext cx="8607090" cy="100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4"/>
              </a:lnSpc>
            </a:pPr>
            <a:r>
              <a:rPr lang="en-US" sz="5010" spc="214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DETECTION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2815" y="3580828"/>
            <a:ext cx="6166485" cy="5056905"/>
            <a:chOff x="0" y="0"/>
            <a:chExt cx="955350" cy="7834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5350" cy="783447"/>
            </a:xfrm>
            <a:custGeom>
              <a:avLst/>
              <a:gdLst/>
              <a:ahLst/>
              <a:cxnLst/>
              <a:rect r="r" b="b" t="t" l="l"/>
              <a:pathLst>
                <a:path h="783447" w="955350">
                  <a:moveTo>
                    <a:pt x="0" y="0"/>
                  </a:moveTo>
                  <a:lnTo>
                    <a:pt x="955350" y="0"/>
                  </a:lnTo>
                  <a:lnTo>
                    <a:pt x="955350" y="783447"/>
                  </a:lnTo>
                  <a:lnTo>
                    <a:pt x="0" y="783447"/>
                  </a:lnTo>
                  <a:close/>
                </a:path>
              </a:pathLst>
            </a:custGeom>
            <a:blipFill>
              <a:blip r:embed="rId3"/>
              <a:stretch>
                <a:fillRect l="-889" t="0" r="-88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092815" y="2068691"/>
            <a:ext cx="6166485" cy="426048"/>
          </a:xfrm>
          <a:custGeom>
            <a:avLst/>
            <a:gdLst/>
            <a:ahLst/>
            <a:cxnLst/>
            <a:rect r="r" b="b" t="t" l="l"/>
            <a:pathLst>
              <a:path h="426048" w="6166485">
                <a:moveTo>
                  <a:pt x="0" y="0"/>
                </a:moveTo>
                <a:lnTo>
                  <a:pt x="6166485" y="0"/>
                </a:lnTo>
                <a:lnTo>
                  <a:pt x="6166485" y="426048"/>
                </a:lnTo>
                <a:lnTo>
                  <a:pt x="0" y="42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00125"/>
            <a:ext cx="6592622" cy="7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METHODOLOGY (CONT)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2279" y="2361389"/>
            <a:ext cx="9459664" cy="162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Grayscale Conversion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gray = cv2.cvtColor(sharpened, cv2.COLOR_BGR2GRAY)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04820" y="5975931"/>
            <a:ext cx="9459664" cy="2676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Noise Reduction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blurred = cv2.GaussianBlur(gray, (5, 5), 0)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2815" y="3580828"/>
            <a:ext cx="6166485" cy="5056905"/>
            <a:chOff x="0" y="0"/>
            <a:chExt cx="955350" cy="7834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5350" cy="783447"/>
            </a:xfrm>
            <a:custGeom>
              <a:avLst/>
              <a:gdLst/>
              <a:ahLst/>
              <a:cxnLst/>
              <a:rect r="r" b="b" t="t" l="l"/>
              <a:pathLst>
                <a:path h="783447" w="955350">
                  <a:moveTo>
                    <a:pt x="0" y="0"/>
                  </a:moveTo>
                  <a:lnTo>
                    <a:pt x="955350" y="0"/>
                  </a:lnTo>
                  <a:lnTo>
                    <a:pt x="955350" y="783447"/>
                  </a:lnTo>
                  <a:lnTo>
                    <a:pt x="0" y="783447"/>
                  </a:lnTo>
                  <a:close/>
                </a:path>
              </a:pathLst>
            </a:custGeom>
            <a:blipFill>
              <a:blip r:embed="rId3"/>
              <a:stretch>
                <a:fillRect l="-1314" t="0" r="-131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092815" y="2068691"/>
            <a:ext cx="6166485" cy="426048"/>
          </a:xfrm>
          <a:custGeom>
            <a:avLst/>
            <a:gdLst/>
            <a:ahLst/>
            <a:cxnLst/>
            <a:rect r="r" b="b" t="t" l="l"/>
            <a:pathLst>
              <a:path h="426048" w="6166485">
                <a:moveTo>
                  <a:pt x="0" y="0"/>
                </a:moveTo>
                <a:lnTo>
                  <a:pt x="6166485" y="0"/>
                </a:lnTo>
                <a:lnTo>
                  <a:pt x="6166485" y="426048"/>
                </a:lnTo>
                <a:lnTo>
                  <a:pt x="0" y="42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00125"/>
            <a:ext cx="6592622" cy="7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METHODOLOGY (CONT)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2279" y="2863155"/>
            <a:ext cx="9880536" cy="372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Adaptive Thresholding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adaptive_thresh = cv2.adaptiveThreshold(blurred, 255, cv2.ADAPTIVE_THRESH_GAUSSIAN_C,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                                     cv2.THRESH_BINARY, 11, 2)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2815" y="3580828"/>
            <a:ext cx="6166485" cy="5056905"/>
            <a:chOff x="0" y="0"/>
            <a:chExt cx="955350" cy="7834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5350" cy="783447"/>
            </a:xfrm>
            <a:custGeom>
              <a:avLst/>
              <a:gdLst/>
              <a:ahLst/>
              <a:cxnLst/>
              <a:rect r="r" b="b" t="t" l="l"/>
              <a:pathLst>
                <a:path h="783447" w="955350">
                  <a:moveTo>
                    <a:pt x="0" y="0"/>
                  </a:moveTo>
                  <a:lnTo>
                    <a:pt x="955350" y="0"/>
                  </a:lnTo>
                  <a:lnTo>
                    <a:pt x="955350" y="783447"/>
                  </a:lnTo>
                  <a:lnTo>
                    <a:pt x="0" y="783447"/>
                  </a:lnTo>
                  <a:close/>
                </a:path>
              </a:pathLst>
            </a:custGeom>
            <a:blipFill>
              <a:blip r:embed="rId3"/>
              <a:stretch>
                <a:fillRect l="-1153" t="0" r="-11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092815" y="2068691"/>
            <a:ext cx="6166485" cy="426048"/>
          </a:xfrm>
          <a:custGeom>
            <a:avLst/>
            <a:gdLst/>
            <a:ahLst/>
            <a:cxnLst/>
            <a:rect r="r" b="b" t="t" l="l"/>
            <a:pathLst>
              <a:path h="426048" w="6166485">
                <a:moveTo>
                  <a:pt x="0" y="0"/>
                </a:moveTo>
                <a:lnTo>
                  <a:pt x="6166485" y="0"/>
                </a:lnTo>
                <a:lnTo>
                  <a:pt x="6166485" y="426048"/>
                </a:lnTo>
                <a:lnTo>
                  <a:pt x="0" y="42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00125"/>
            <a:ext cx="6592622" cy="7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METHODOLOGY (CONT)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83226"/>
            <a:ext cx="9880536" cy="372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Contrast Enhancement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clahe = cv2.createCLAHE(clipLimit=3.0, tileGridSize=(8, 8))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enhanced_gray = clahe.apply(adaptive_thresh)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01113" y="2207225"/>
            <a:ext cx="7058187" cy="5710590"/>
            <a:chOff x="0" y="0"/>
            <a:chExt cx="1093498" cy="8847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3498" cy="884720"/>
            </a:xfrm>
            <a:custGeom>
              <a:avLst/>
              <a:gdLst/>
              <a:ahLst/>
              <a:cxnLst/>
              <a:rect r="r" b="b" t="t" l="l"/>
              <a:pathLst>
                <a:path h="884720" w="1093498">
                  <a:moveTo>
                    <a:pt x="0" y="0"/>
                  </a:moveTo>
                  <a:lnTo>
                    <a:pt x="1093498" y="0"/>
                  </a:lnTo>
                  <a:lnTo>
                    <a:pt x="1093498" y="884720"/>
                  </a:lnTo>
                  <a:lnTo>
                    <a:pt x="0" y="884720"/>
                  </a:lnTo>
                  <a:close/>
                </a:path>
              </a:pathLst>
            </a:custGeom>
            <a:blipFill>
              <a:blip r:embed="rId3"/>
              <a:stretch>
                <a:fillRect l="-21917" t="0" r="-2191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508739" y="8860790"/>
            <a:ext cx="5750561" cy="397312"/>
          </a:xfrm>
          <a:custGeom>
            <a:avLst/>
            <a:gdLst/>
            <a:ahLst/>
            <a:cxnLst/>
            <a:rect r="r" b="b" t="t" l="l"/>
            <a:pathLst>
              <a:path h="397312" w="5750561">
                <a:moveTo>
                  <a:pt x="0" y="0"/>
                </a:moveTo>
                <a:lnTo>
                  <a:pt x="5750561" y="0"/>
                </a:lnTo>
                <a:lnTo>
                  <a:pt x="5750561" y="397311"/>
                </a:lnTo>
                <a:lnTo>
                  <a:pt x="0" y="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703484" y="5705528"/>
            <a:ext cx="5189706" cy="191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36"/>
              </a:lnSpc>
            </a:pPr>
            <a:r>
              <a:rPr lang="en-US" sz="11976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89235" y="1451036"/>
            <a:ext cx="6356531" cy="581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Real-Time Scanning</a:t>
            </a:r>
          </a:p>
          <a:p>
            <a:pPr algn="l">
              <a:lnSpc>
                <a:spcPts val="657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Live detection and decoding.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Supports both barcodes and QR codes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.</a:t>
            </a:r>
          </a:p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Static Image Processing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Outputs intermediate and final results as image files.</a:t>
            </a: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26121" y="2649993"/>
            <a:ext cx="11445936" cy="7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AHMED ALSHAFEAY            225236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-22609" y="409219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400000">
            <a:off x="12093191" y="409219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4114800"/>
                </a:moveTo>
                <a:lnTo>
                  <a:pt x="6217418" y="4114800"/>
                </a:lnTo>
                <a:lnTo>
                  <a:pt x="621741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26121" y="3605220"/>
            <a:ext cx="10582897" cy="7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ABDELRAHMAN SAMI         225256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6121" y="4558448"/>
            <a:ext cx="10582897" cy="7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ABDELRAHMAN AHMED    225278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6121" y="5511677"/>
            <a:ext cx="10582897" cy="7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YOUSEF ELSAFTY                 225267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6121" y="6464906"/>
            <a:ext cx="10582897" cy="7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ASHRAF GHONIM                  225115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6121" y="7418135"/>
            <a:ext cx="10582897" cy="7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AYA ESSAM                             225105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28700" y="5143500"/>
            <a:ext cx="4385930" cy="4114800"/>
          </a:xfrm>
          <a:custGeom>
            <a:avLst/>
            <a:gdLst/>
            <a:ahLst/>
            <a:cxnLst/>
            <a:rect r="r" b="b" t="t" l="l"/>
            <a:pathLst>
              <a:path h="4114800" w="4385930">
                <a:moveTo>
                  <a:pt x="0" y="0"/>
                </a:moveTo>
                <a:lnTo>
                  <a:pt x="4385930" y="0"/>
                </a:lnTo>
                <a:lnTo>
                  <a:pt x="43859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0590" y="3660304"/>
            <a:ext cx="10746821" cy="239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67"/>
              </a:lnSpc>
              <a:spcBef>
                <a:spcPct val="0"/>
              </a:spcBef>
            </a:pPr>
            <a:r>
              <a:rPr lang="en-US" sz="11976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10800000">
            <a:off x="12873370" y="5143500"/>
            <a:ext cx="4385930" cy="4114800"/>
          </a:xfrm>
          <a:custGeom>
            <a:avLst/>
            <a:gdLst/>
            <a:ahLst/>
            <a:cxnLst/>
            <a:rect r="r" b="b" t="t" l="l"/>
            <a:pathLst>
              <a:path h="4114800" w="4385930">
                <a:moveTo>
                  <a:pt x="4385930" y="0"/>
                </a:moveTo>
                <a:lnTo>
                  <a:pt x="0" y="0"/>
                </a:lnTo>
                <a:lnTo>
                  <a:pt x="0" y="4114800"/>
                </a:lnTo>
                <a:lnTo>
                  <a:pt x="4385930" y="4114800"/>
                </a:lnTo>
                <a:lnTo>
                  <a:pt x="43859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5875775" cy="405963"/>
          </a:xfrm>
          <a:custGeom>
            <a:avLst/>
            <a:gdLst/>
            <a:ahLst/>
            <a:cxnLst/>
            <a:rect r="r" b="b" t="t" l="l"/>
            <a:pathLst>
              <a:path h="405963" w="5875775">
                <a:moveTo>
                  <a:pt x="0" y="0"/>
                </a:moveTo>
                <a:lnTo>
                  <a:pt x="5875775" y="0"/>
                </a:lnTo>
                <a:lnTo>
                  <a:pt x="5875775" y="405963"/>
                </a:lnTo>
                <a:lnTo>
                  <a:pt x="0" y="405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1383525" y="1028700"/>
            <a:ext cx="5875775" cy="405963"/>
          </a:xfrm>
          <a:custGeom>
            <a:avLst/>
            <a:gdLst/>
            <a:ahLst/>
            <a:cxnLst/>
            <a:rect r="r" b="b" t="t" l="l"/>
            <a:pathLst>
              <a:path h="405963" w="5875775">
                <a:moveTo>
                  <a:pt x="5875775" y="0"/>
                </a:moveTo>
                <a:lnTo>
                  <a:pt x="0" y="0"/>
                </a:lnTo>
                <a:lnTo>
                  <a:pt x="0" y="405963"/>
                </a:lnTo>
                <a:lnTo>
                  <a:pt x="5875775" y="405963"/>
                </a:lnTo>
                <a:lnTo>
                  <a:pt x="58757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417914" y="2864529"/>
            <a:ext cx="841386" cy="849105"/>
          </a:xfrm>
          <a:custGeom>
            <a:avLst/>
            <a:gdLst/>
            <a:ahLst/>
            <a:cxnLst/>
            <a:rect r="r" b="b" t="t" l="l"/>
            <a:pathLst>
              <a:path h="849105" w="841386">
                <a:moveTo>
                  <a:pt x="0" y="0"/>
                </a:moveTo>
                <a:lnTo>
                  <a:pt x="841386" y="0"/>
                </a:lnTo>
                <a:lnTo>
                  <a:pt x="841386" y="849105"/>
                </a:lnTo>
                <a:lnTo>
                  <a:pt x="0" y="84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028700" y="2864529"/>
            <a:ext cx="841386" cy="849105"/>
          </a:xfrm>
          <a:custGeom>
            <a:avLst/>
            <a:gdLst/>
            <a:ahLst/>
            <a:cxnLst/>
            <a:rect r="r" b="b" t="t" l="l"/>
            <a:pathLst>
              <a:path h="849105" w="841386">
                <a:moveTo>
                  <a:pt x="0" y="0"/>
                </a:moveTo>
                <a:lnTo>
                  <a:pt x="841386" y="0"/>
                </a:lnTo>
                <a:lnTo>
                  <a:pt x="841386" y="849105"/>
                </a:lnTo>
                <a:lnTo>
                  <a:pt x="0" y="84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619883"/>
            <a:ext cx="3657600" cy="638417"/>
          </a:xfrm>
          <a:custGeom>
            <a:avLst/>
            <a:gdLst/>
            <a:ahLst/>
            <a:cxnLst/>
            <a:rect r="r" b="b" t="t" l="l"/>
            <a:pathLst>
              <a:path h="638417" w="3657600">
                <a:moveTo>
                  <a:pt x="0" y="0"/>
                </a:moveTo>
                <a:lnTo>
                  <a:pt x="3657600" y="0"/>
                </a:lnTo>
                <a:lnTo>
                  <a:pt x="3657600" y="638417"/>
                </a:lnTo>
                <a:lnTo>
                  <a:pt x="0" y="638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85411" y="5044459"/>
            <a:ext cx="9473889" cy="4213841"/>
            <a:chOff x="0" y="0"/>
            <a:chExt cx="1467753" cy="6528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7753" cy="652834"/>
            </a:xfrm>
            <a:custGeom>
              <a:avLst/>
              <a:gdLst/>
              <a:ahLst/>
              <a:cxnLst/>
              <a:rect r="r" b="b" t="t" l="l"/>
              <a:pathLst>
                <a:path h="652834" w="1467753">
                  <a:moveTo>
                    <a:pt x="0" y="0"/>
                  </a:moveTo>
                  <a:lnTo>
                    <a:pt x="1467753" y="0"/>
                  </a:lnTo>
                  <a:lnTo>
                    <a:pt x="1467753" y="652834"/>
                  </a:lnTo>
                  <a:lnTo>
                    <a:pt x="0" y="652834"/>
                  </a:lnTo>
                  <a:close/>
                </a:path>
              </a:pathLst>
            </a:custGeom>
            <a:blipFill>
              <a:blip r:embed="rId5"/>
              <a:stretch>
                <a:fillRect l="0" t="-14216" r="0" b="-1421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18059"/>
            <a:ext cx="14901153" cy="340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36"/>
              </a:lnSpc>
            </a:pPr>
            <a:r>
              <a:rPr lang="en-US" sz="11976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PROBLEM FORMULATION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6164" y="4079122"/>
            <a:ext cx="6579246" cy="424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Detecting and decoding barcodes and QR codes from images or live video feeds can be challenging in low-quality or noisy environments.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Many scanners fail due to poor lighting, noise, or lack of preprocessing.</a:t>
            </a: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619883"/>
            <a:ext cx="3657600" cy="638417"/>
          </a:xfrm>
          <a:custGeom>
            <a:avLst/>
            <a:gdLst/>
            <a:ahLst/>
            <a:cxnLst/>
            <a:rect r="r" b="b" t="t" l="l"/>
            <a:pathLst>
              <a:path h="638417" w="3657600">
                <a:moveTo>
                  <a:pt x="0" y="0"/>
                </a:moveTo>
                <a:lnTo>
                  <a:pt x="3657600" y="0"/>
                </a:lnTo>
                <a:lnTo>
                  <a:pt x="3657600" y="638417"/>
                </a:lnTo>
                <a:lnTo>
                  <a:pt x="0" y="638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85411" y="5044459"/>
            <a:ext cx="9473889" cy="4213841"/>
            <a:chOff x="0" y="0"/>
            <a:chExt cx="1467753" cy="6528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7753" cy="652834"/>
            </a:xfrm>
            <a:custGeom>
              <a:avLst/>
              <a:gdLst/>
              <a:ahLst/>
              <a:cxnLst/>
              <a:rect r="r" b="b" t="t" l="l"/>
              <a:pathLst>
                <a:path h="652834" w="1467753">
                  <a:moveTo>
                    <a:pt x="0" y="0"/>
                  </a:moveTo>
                  <a:lnTo>
                    <a:pt x="1467753" y="0"/>
                  </a:lnTo>
                  <a:lnTo>
                    <a:pt x="1467753" y="652834"/>
                  </a:lnTo>
                  <a:lnTo>
                    <a:pt x="0" y="652834"/>
                  </a:lnTo>
                  <a:close/>
                </a:path>
              </a:pathLst>
            </a:custGeom>
            <a:blipFill>
              <a:blip r:embed="rId5"/>
              <a:stretch>
                <a:fillRect l="0" t="-14216" r="0" b="-1421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18059"/>
            <a:ext cx="14901153" cy="340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36"/>
              </a:lnSpc>
            </a:pPr>
            <a:r>
              <a:rPr lang="en-US" sz="11976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PROBLEM FORMULATION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03101"/>
            <a:ext cx="6579246" cy="471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099" b="true">
                <a:solidFill>
                  <a:srgbClr val="004AA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Objective: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Develop a program that uses advanced image processing techniques to enhance input quality and improve detection accuracy for barcodes and QR codes.</a:t>
            </a: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462911" y="4496770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49192" y="389215"/>
            <a:ext cx="11389616" cy="340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6"/>
              </a:lnSpc>
            </a:pPr>
            <a:r>
              <a:rPr lang="en-US" sz="11976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OVERVIEW OF THE 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17627" y="3543370"/>
            <a:ext cx="7090340" cy="515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100" b="true">
                <a:solidFill>
                  <a:srgbClr val="004AA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Approach</a:t>
            </a:r>
          </a:p>
          <a:p>
            <a:pPr algn="l">
              <a:lnSpc>
                <a:spcPts val="7139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Enhance image quality using preprocessing techniques.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Apply specialized algorithms to detect and decode barcodes and QR codes.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462911" y="4496770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49192" y="389215"/>
            <a:ext cx="11389616" cy="340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6"/>
              </a:lnSpc>
            </a:pPr>
            <a:r>
              <a:rPr lang="en-US" sz="11976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OVERVIEW OF THE 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17627" y="3562420"/>
            <a:ext cx="10813742" cy="739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true">
                <a:solidFill>
                  <a:srgbClr val="004AA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Key Components: 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Edge detection.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Image sharpening.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Noise reduction.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Contrast enhancement.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Barcode and QR code detection and decoding.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4100" y="8553381"/>
            <a:ext cx="7315200" cy="704919"/>
          </a:xfrm>
          <a:custGeom>
            <a:avLst/>
            <a:gdLst/>
            <a:ahLst/>
            <a:cxnLst/>
            <a:rect r="r" b="b" t="t" l="l"/>
            <a:pathLst>
              <a:path h="704919" w="7315200">
                <a:moveTo>
                  <a:pt x="0" y="0"/>
                </a:moveTo>
                <a:lnTo>
                  <a:pt x="7315200" y="0"/>
                </a:lnTo>
                <a:lnTo>
                  <a:pt x="7315200" y="704919"/>
                </a:lnTo>
                <a:lnTo>
                  <a:pt x="0" y="70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8700" y="703037"/>
            <a:ext cx="10890600" cy="191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36"/>
              </a:lnSpc>
            </a:pPr>
            <a:r>
              <a:rPr lang="en-US" sz="11976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2690" y="3523750"/>
            <a:ext cx="3911370" cy="228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Image Input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Input an image from a live camera or a static file.</a:t>
            </a:r>
          </a:p>
          <a:p>
            <a:pPr algn="l">
              <a:lnSpc>
                <a:spcPts val="2799"/>
              </a:lnSpc>
            </a:pP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Load the frame using OpenCV</a:t>
            </a:r>
          </a:p>
          <a:p>
            <a:pPr algn="l">
              <a:lnSpc>
                <a:spcPts val="22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92132" y="3571375"/>
            <a:ext cx="476523" cy="32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23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2690" y="6566927"/>
            <a:ext cx="3556949" cy="159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I</a:t>
            </a:r>
            <a:r>
              <a:rPr lang="en-US" sz="3000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mage Sharpening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Use a sharpening kernel to improve clarity.</a:t>
            </a:r>
          </a:p>
          <a:p>
            <a:pPr algn="l">
              <a:lnSpc>
                <a:spcPts val="22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92132" y="6624077"/>
            <a:ext cx="476523" cy="32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23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75121" y="3514225"/>
            <a:ext cx="4149028" cy="272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Edge Detection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Apply a Sobel-like kernel to highlight vertical edges.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Purpose: Enhance barcode structures.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124564" y="3571375"/>
            <a:ext cx="476523" cy="32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23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75121" y="6566927"/>
            <a:ext cx="4238166" cy="159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Grayscale Conversion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Convert the sharpened image to grayscale for simplicity</a:t>
            </a:r>
          </a:p>
          <a:p>
            <a:pPr algn="l">
              <a:lnSpc>
                <a:spcPts val="223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124564" y="6624077"/>
            <a:ext cx="476523" cy="32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23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4100" y="8553381"/>
            <a:ext cx="7315200" cy="704919"/>
          </a:xfrm>
          <a:custGeom>
            <a:avLst/>
            <a:gdLst/>
            <a:ahLst/>
            <a:cxnLst/>
            <a:rect r="r" b="b" t="t" l="l"/>
            <a:pathLst>
              <a:path h="704919" w="7315200">
                <a:moveTo>
                  <a:pt x="0" y="0"/>
                </a:moveTo>
                <a:lnTo>
                  <a:pt x="7315200" y="0"/>
                </a:lnTo>
                <a:lnTo>
                  <a:pt x="7315200" y="704919"/>
                </a:lnTo>
                <a:lnTo>
                  <a:pt x="0" y="70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8700" y="703037"/>
            <a:ext cx="10890600" cy="191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36"/>
              </a:lnSpc>
            </a:pPr>
            <a:r>
              <a:rPr lang="en-US" sz="11976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2690" y="3523750"/>
            <a:ext cx="3911370" cy="157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Noise Reductio</a:t>
            </a:r>
            <a:r>
              <a:rPr lang="en-US" sz="29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Apply Gaussian blur to reduce noise and smooth the image</a:t>
            </a:r>
          </a:p>
          <a:p>
            <a:pPr algn="l">
              <a:lnSpc>
                <a:spcPts val="22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92132" y="3571375"/>
            <a:ext cx="476523" cy="32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23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2690" y="6566927"/>
            <a:ext cx="4465238" cy="159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</a:t>
            </a:r>
            <a:r>
              <a:rPr lang="en-US" sz="3000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Contra</a:t>
            </a:r>
            <a:r>
              <a:rPr lang="en-US" sz="3000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 Enhancement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Apply CLAHE to improve visibility of codes in low-contrast areas.</a:t>
            </a:r>
          </a:p>
          <a:p>
            <a:pPr algn="l">
              <a:lnSpc>
                <a:spcPts val="22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92132" y="6624077"/>
            <a:ext cx="476523" cy="32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23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75121" y="3514225"/>
            <a:ext cx="4149028" cy="202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Adaptive Thresholding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Create a binary image for better contrast between the code and background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124564" y="3571375"/>
            <a:ext cx="476523" cy="32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23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75121" y="6566927"/>
            <a:ext cx="4238166" cy="230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QR Code Detection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Use OpenCV's QRCodeDetector to locate and decode QR codes.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Mark detected codes on the image.</a:t>
            </a:r>
          </a:p>
          <a:p>
            <a:pPr algn="l">
              <a:lnSpc>
                <a:spcPts val="223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124564" y="6624077"/>
            <a:ext cx="476523" cy="32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23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08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2815" y="3580828"/>
            <a:ext cx="6166485" cy="5056905"/>
            <a:chOff x="0" y="0"/>
            <a:chExt cx="955350" cy="7834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5350" cy="783447"/>
            </a:xfrm>
            <a:custGeom>
              <a:avLst/>
              <a:gdLst/>
              <a:ahLst/>
              <a:cxnLst/>
              <a:rect r="r" b="b" t="t" l="l"/>
              <a:pathLst>
                <a:path h="783447" w="955350">
                  <a:moveTo>
                    <a:pt x="0" y="0"/>
                  </a:moveTo>
                  <a:lnTo>
                    <a:pt x="955350" y="0"/>
                  </a:lnTo>
                  <a:lnTo>
                    <a:pt x="955350" y="783447"/>
                  </a:lnTo>
                  <a:lnTo>
                    <a:pt x="0" y="783447"/>
                  </a:lnTo>
                  <a:close/>
                </a:path>
              </a:pathLst>
            </a:custGeom>
            <a:blipFill>
              <a:blip r:embed="rId3"/>
              <a:stretch>
                <a:fillRect l="-908" t="0" r="-90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092815" y="2068691"/>
            <a:ext cx="6166485" cy="426048"/>
          </a:xfrm>
          <a:custGeom>
            <a:avLst/>
            <a:gdLst/>
            <a:ahLst/>
            <a:cxnLst/>
            <a:rect r="r" b="b" t="t" l="l"/>
            <a:pathLst>
              <a:path h="426048" w="6166485">
                <a:moveTo>
                  <a:pt x="0" y="0"/>
                </a:moveTo>
                <a:lnTo>
                  <a:pt x="6166485" y="0"/>
                </a:lnTo>
                <a:lnTo>
                  <a:pt x="6166485" y="426048"/>
                </a:lnTo>
                <a:lnTo>
                  <a:pt x="0" y="42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00125"/>
            <a:ext cx="6592622" cy="7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METHODOLOGY (CONT)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2279" y="2332814"/>
            <a:ext cx="8415989" cy="547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Edge detection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 </a:t>
            </a: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D</a:t>
            </a: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efine a mask (kernal)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([[1, 0, -1],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    [1, 0, -1],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    [1, 0, -1]])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Apply 2D convolution for edge detection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2815" y="3580828"/>
            <a:ext cx="6166485" cy="5056905"/>
            <a:chOff x="0" y="0"/>
            <a:chExt cx="955350" cy="7834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5350" cy="783447"/>
            </a:xfrm>
            <a:custGeom>
              <a:avLst/>
              <a:gdLst/>
              <a:ahLst/>
              <a:cxnLst/>
              <a:rect r="r" b="b" t="t" l="l"/>
              <a:pathLst>
                <a:path h="783447" w="955350">
                  <a:moveTo>
                    <a:pt x="0" y="0"/>
                  </a:moveTo>
                  <a:lnTo>
                    <a:pt x="955350" y="0"/>
                  </a:lnTo>
                  <a:lnTo>
                    <a:pt x="955350" y="783447"/>
                  </a:lnTo>
                  <a:lnTo>
                    <a:pt x="0" y="783447"/>
                  </a:lnTo>
                  <a:close/>
                </a:path>
              </a:pathLst>
            </a:custGeom>
            <a:blipFill>
              <a:blip r:embed="rId3"/>
              <a:stretch>
                <a:fillRect l="-1618" t="0" r="-161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092815" y="2068691"/>
            <a:ext cx="6166485" cy="426048"/>
          </a:xfrm>
          <a:custGeom>
            <a:avLst/>
            <a:gdLst/>
            <a:ahLst/>
            <a:cxnLst/>
            <a:rect r="r" b="b" t="t" l="l"/>
            <a:pathLst>
              <a:path h="426048" w="6166485">
                <a:moveTo>
                  <a:pt x="0" y="0"/>
                </a:moveTo>
                <a:lnTo>
                  <a:pt x="6166485" y="0"/>
                </a:lnTo>
                <a:lnTo>
                  <a:pt x="6166485" y="426048"/>
                </a:lnTo>
                <a:lnTo>
                  <a:pt x="0" y="42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00125"/>
            <a:ext cx="6592622" cy="7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8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METHODOLOGY (CONT)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2279" y="2332814"/>
            <a:ext cx="8415989" cy="652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Image sharping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Define sharpening kernel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([[ 0, -1,  0],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 [-1,  5, -1],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 [ 0, -1,  0]])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Apply 2D convolution for sharpening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DAGZ7-YvuSE</dc:identifier>
  <dcterms:modified xsi:type="dcterms:W3CDTF">2011-08-01T06:04:30Z</dcterms:modified>
  <cp:revision>1</cp:revision>
  <dc:title>Barcode</dc:title>
</cp:coreProperties>
</file>